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6"/>
  </p:notesMasterIdLst>
  <p:sldIdLst>
    <p:sldId id="283" r:id="rId4"/>
    <p:sldId id="261" r:id="rId5"/>
    <p:sldId id="270" r:id="rId6"/>
    <p:sldId id="269" r:id="rId7"/>
    <p:sldId id="263" r:id="rId8"/>
    <p:sldId id="264" r:id="rId9"/>
    <p:sldId id="266" r:id="rId10"/>
    <p:sldId id="271" r:id="rId11"/>
    <p:sldId id="262" r:id="rId12"/>
    <p:sldId id="273" r:id="rId13"/>
    <p:sldId id="274" r:id="rId14"/>
    <p:sldId id="265" r:id="rId15"/>
    <p:sldId id="272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5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2" autoAdjust="0"/>
    <p:restoredTop sz="92237" autoAdjust="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3CD36-0E21-438D-AF37-BC29D2CE47B4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E798F-65CD-40CF-9A96-375715821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787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lv-LV" altLang="en-US" smtClean="0">
                <a:latin typeface="Arial" panose="020B0604020202020204" pitchFamily="34" charset="0"/>
              </a:rPr>
              <a:t>Pasaulē lielākais demokrātiski ievēlēts parlaments, kuru reizi 5 gados ievel vairāk ka 500 miljoni iedzīvotāji</a:t>
            </a:r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defTabSz="920750"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defTabSz="920750"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defTabSz="920750"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defTabSz="920750"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fld id="{A9F5C104-9E81-476F-8BF9-FECF11167C5D}" type="slidenum">
              <a:rPr lang="en-GB" altLang="en-US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</a:t>
            </a:fld>
            <a:endParaRPr lang="en-GB" altLang="en-US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91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0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35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86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11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31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63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09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95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92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982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366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14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03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852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16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679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83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34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6464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>
                <a:solidFill>
                  <a:srgbClr val="46464A"/>
                </a:solidFill>
              </a:rPr>
              <a:pPr/>
              <a:t>‹#›</a:t>
            </a:fld>
            <a:endParaRPr lang="en-US" dirty="0">
              <a:solidFill>
                <a:srgbClr val="4646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81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517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15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020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7514E-6937-4060-98B4-845C80FF5F97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385499-C9B6-4CAA-8AF3-022B34CEE4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18216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75E39-356D-4790-8566-A3DBB7C9EB1C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B4479-3661-4CD4-A249-548AC50D76D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172194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AA4EE-2EA3-4A59-BA2D-CE2FE1229049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BCB255-68B1-4F95-938E-5AA1671326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4184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8DD45-312C-4172-B116-A7690D91498A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5D186-3EC2-427E-9162-17677CC235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81244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3E50E-322D-465E-8DB2-91D5F768B9EA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BBDA9-E036-4851-92E0-C1703D18DE8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1293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399B4-C47A-44A0-95C1-FECA51E3B6C3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04208-CB68-4901-95C7-FEA422AB73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2308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204D5-B37E-4450-ABC4-EC211EEB925D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15060E-68CD-4CE4-9C81-40FDE75EEB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61903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A20AD-C802-4CD8-9345-0E495A9C8823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FBFCB-87E0-4DB9-A070-A91BF6C2A8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5965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9298D-147E-4189-B97B-8E9032FF5819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3A0FC3-86D5-412E-94AA-9B62312A31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03669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B12C6-27BB-4C02-8B2C-A1F4318F6AC3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D78A56-8B65-49EF-B746-77D7489932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1011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4A4C7-F258-4B1F-B11A-6A51F4768C50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C65626-7A77-4ACA-9298-C42F2C2DBE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28030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E8366-7BF2-4446-A7F3-3902A534E23E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B8C83-2F35-4600-8A30-2ABAE77FE87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5317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48FDE-3997-4740-8379-EF47BF83D440}" type="datetimeFigureOut">
              <a:rPr lang="en-US"/>
              <a:pPr>
                <a:defRPr/>
              </a:pPr>
              <a:t>12/4/2017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E3E2A3-3FDC-4B7D-8F7A-32F68430AA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418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28F3C-ABB9-4193-A40F-36FC29D35C61}" type="datetimeFigureOut">
              <a:rPr lang="en-GB" smtClean="0"/>
              <a:t>04/12/2017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7933B-0FB3-4FD4-8B5B-833DE1C6F9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4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07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684DD3E3-046F-486C-982F-D0AFA8869B57}" type="datetimeFigureOut">
              <a:rPr lang="en-US"/>
              <a:pPr fontAlgn="base">
                <a:spcAft>
                  <a:spcPct val="0"/>
                </a:spcAft>
                <a:defRPr/>
              </a:pPr>
              <a:t>12/4/2017</a:t>
            </a:fld>
            <a:endParaRPr lang="en-GB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 b="0">
                <a:solidFill>
                  <a:srgbClr val="000000"/>
                </a:solidFill>
              </a:defRPr>
            </a:lvl1pPr>
          </a:lstStyle>
          <a:p>
            <a:pPr fontAlgn="base">
              <a:spcAft>
                <a:spcPct val="0"/>
              </a:spcAft>
            </a:pPr>
            <a:fld id="{B64B636D-1DC3-490A-A4FB-E094F923AD46}" type="slidenum">
              <a:rPr lang="en-GB" altLang="en-US" smtClean="0"/>
              <a:pPr fontAlgn="base">
                <a:spcAft>
                  <a:spcPct val="0"/>
                </a:spcAft>
              </a:pPr>
              <a:t>‹#›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4698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arl.europa.eu/latvia/lv/jauniesiem.htm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arl.lv/lv/jaunumi/2016_/aprila_jaunumi/es_datu_reforma.html" TargetMode="External"/><Relationship Id="rId2" Type="http://schemas.openxmlformats.org/officeDocument/2006/relationships/hyperlink" Target="http://www.europarl.lv/resource/static/files/infografikadatureforma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arl.lv/lv/jaunumi/2015/aprilis_/press-release-2015-april-28-2.html" TargetMode="External"/><Relationship Id="rId2" Type="http://schemas.openxmlformats.org/officeDocument/2006/relationships/hyperlink" Target="http://www.europarl.lv/resource/static/files/maisini.jpg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europarl.lv/lv/jaunumi/2016_/februara_jaunumi/platforma_darba_mekletajiem.html" TargetMode="Externa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hyperlink" Target="http://www.europarl.lv/lv/jaunumi/2017/febr_jaunumi/roboti-un-m-ksl-gais-intelekts-ep-deput-ti-prasa-es-m-roga-noteikumus-par-atbild-bu.html" TargetMode="Externa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ww.europarl.lv/lv/jaunumi/2016_/oktobris_jaunumi/ep-deput-ti-prasa-es-l-me-a-ierobe-ojumus-r-pnieciskaj-m-trans-tauksk-b-m-p-rtik-.html" TargetMode="Externa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www.europarl.lv/lv/jaunumi/2016_/julijs_jaunumi/energydzerieni.html" TargetMode="Externa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.png"/><Relationship Id="rId7" Type="http://schemas.openxmlformats.org/officeDocument/2006/relationships/image" Target="../media/image48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://www.europarl.lv/" TargetMode="External"/><Relationship Id="rId9" Type="http://schemas.openxmlformats.org/officeDocument/2006/relationships/hyperlink" Target="mailto:jolanta.bogustova@ep.europa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Virsraksts 1"/>
          <p:cNvSpPr>
            <a:spLocks noGrp="1"/>
          </p:cNvSpPr>
          <p:nvPr>
            <p:ph type="title" sz="quarter"/>
          </p:nvPr>
        </p:nvSpPr>
        <p:spPr>
          <a:xfrm>
            <a:off x="1981200" y="274638"/>
            <a:ext cx="8229600" cy="850900"/>
          </a:xfrm>
        </p:spPr>
        <p:txBody>
          <a:bodyPr/>
          <a:lstStyle/>
          <a:p>
            <a:pPr eaLnBrk="1" hangingPunct="1"/>
            <a:r>
              <a:rPr lang="lv-LV" altLang="en-US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Eiropas Parlaments</a:t>
            </a:r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471" y="1268414"/>
            <a:ext cx="6987054" cy="444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80682" y="5849937"/>
            <a:ext cx="1140310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lv-LV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28 ES dalībvalstīs dzīvo vairāk nekā 500 miljoni ES </a:t>
            </a:r>
            <a:r>
              <a:rPr lang="lv-LV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pilsoņu.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lv-LV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Tos pārstāv </a:t>
            </a:r>
            <a:r>
              <a:rPr lang="lv-LV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751 EP </a:t>
            </a:r>
            <a:r>
              <a:rPr lang="lv-LV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deputāti, kuri balso </a:t>
            </a:r>
            <a:r>
              <a:rPr lang="lv-LV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par Eiropas </a:t>
            </a:r>
            <a:r>
              <a:rPr lang="lv-LV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likumiem.</a:t>
            </a:r>
            <a:endParaRPr lang="en-GB" sz="2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06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7"/>
          <a:stretch/>
        </p:blipFill>
        <p:spPr>
          <a:xfrm>
            <a:off x="4697626" y="1387686"/>
            <a:ext cx="7293429" cy="39097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1893" y="5053030"/>
            <a:ext cx="71519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EUROSCOLA </a:t>
            </a:r>
            <a:r>
              <a:rPr lang="lv-LV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konkurss </a:t>
            </a:r>
            <a:r>
              <a:rPr lang="lv-LV" sz="2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10.-12.klašu </a:t>
            </a:r>
            <a:r>
              <a:rPr lang="lv-LV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skolēniem </a:t>
            </a:r>
          </a:p>
          <a:p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Balva </a:t>
            </a:r>
            <a:r>
              <a:rPr lang="lv-LV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iespēja dodoties </a:t>
            </a: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atmaksātā </a:t>
            </a:r>
            <a:r>
              <a:rPr lang="lv-LV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braucienā uz Eiropas Parlamentu Strasbūrā (Francijā</a:t>
            </a: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4" name="Picture 2" descr="EP Signature RGB_L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207" y="-65903"/>
            <a:ext cx="5093576" cy="217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68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7"/>
          <a:stretch/>
        </p:blipFill>
        <p:spPr>
          <a:xfrm>
            <a:off x="8748584" y="46252"/>
            <a:ext cx="3336324" cy="17884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346" y="2741442"/>
            <a:ext cx="6277355" cy="36673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" y="2741442"/>
            <a:ext cx="5500464" cy="3667307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31077" y="1092457"/>
            <a:ext cx="8316686" cy="118971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v-LV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Mērķis</a:t>
            </a:r>
            <a:r>
              <a:rPr lang="lv-LV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– Stiprināt interesi un izpratni par ES procesiem, lēmumu pieņemšanu un šo lēmumu nozīmi katra cilvēka dzīvē! </a:t>
            </a:r>
            <a:endParaRPr lang="en-GB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742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554" y="4647317"/>
            <a:ext cx="103334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Uzdevums </a:t>
            </a:r>
            <a:r>
              <a:rPr lang="lv-LV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Skolēniem, </a:t>
            </a:r>
            <a:r>
              <a:rPr lang="lv-LV" sz="2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apvienojoties </a:t>
            </a:r>
            <a:r>
              <a:rPr lang="lv-LV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komandā, </a:t>
            </a:r>
            <a:r>
              <a:rPr lang="lv-LV" sz="2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ir jāizveido projekts, kurā tie uzzinātu vairāk par EP uzbūvi un deputātu darbu, kā arī parādītu skolēnu radošumu un stratēģisko domāšanu. </a:t>
            </a:r>
            <a:endParaRPr lang="en-GB" sz="28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2" b="11397"/>
          <a:stretch/>
        </p:blipFill>
        <p:spPr>
          <a:xfrm>
            <a:off x="123569" y="163021"/>
            <a:ext cx="7059826" cy="3693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7383"/>
          <a:stretch/>
        </p:blipFill>
        <p:spPr>
          <a:xfrm>
            <a:off x="7397578" y="163020"/>
            <a:ext cx="4637904" cy="369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3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1029" y="358051"/>
            <a:ext cx="6389914" cy="1915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EP spēles projekts</a:t>
            </a:r>
            <a:endParaRPr lang="lv-LV" sz="32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EP tematika</a:t>
            </a:r>
          </a:p>
          <a:p>
            <a:pPr lvl="1"/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kolā 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vai ārpus 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tās</a:t>
            </a:r>
          </a:p>
          <a:p>
            <a:pPr lvl="1"/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ilsētas 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vai jauniešu pasākumu 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ietvaros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461" y="2175509"/>
            <a:ext cx="6952734" cy="46005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7" b="7229"/>
          <a:stretch/>
        </p:blipFill>
        <p:spPr>
          <a:xfrm>
            <a:off x="125191" y="140043"/>
            <a:ext cx="4837977" cy="319476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9" y="3408952"/>
            <a:ext cx="4895902" cy="344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9742714" y="1992086"/>
            <a:ext cx="2317481" cy="1545771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9742714" y="2355581"/>
            <a:ext cx="2192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Euroscola</a:t>
            </a:r>
            <a:r>
              <a:rPr lang="lv-LV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uzvarētāji:</a:t>
            </a:r>
            <a:br>
              <a:rPr lang="lv-LV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v-LV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Valmieras Pārgaujas ģimnāzija</a:t>
            </a:r>
            <a:endParaRPr lang="en-GB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90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973" y="231603"/>
            <a:ext cx="11030465" cy="19081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v-LV" sz="3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“Ar sportu par politiku”</a:t>
            </a:r>
          </a:p>
          <a:p>
            <a:r>
              <a:rPr lang="lv-LV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Integrēt </a:t>
            </a:r>
            <a:r>
              <a:rPr lang="lv-LV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Eiropas Parlamenta tematiku </a:t>
            </a:r>
            <a:r>
              <a:rPr lang="lv-LV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mācību </a:t>
            </a:r>
            <a:r>
              <a:rPr lang="lv-LV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priekšmetā (pēc skolēnu </a:t>
            </a:r>
            <a:r>
              <a:rPr lang="lv-LV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izvēles)</a:t>
            </a:r>
          </a:p>
          <a:p>
            <a:r>
              <a:rPr lang="lv-LV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lv-LV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zveidot </a:t>
            </a:r>
            <a:r>
              <a:rPr lang="lv-LV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sadarbībā ar priekšmeta skolotāju īstenot interaktīvu mācību stundu </a:t>
            </a:r>
            <a:r>
              <a:rPr lang="lv-LV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 Eiropas </a:t>
            </a:r>
            <a:r>
              <a:rPr lang="lv-LV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Parlamenta aktualitātēm </a:t>
            </a:r>
            <a:endParaRPr lang="en-GB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3346"/>
            <a:ext cx="7924800" cy="44587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3" t="829" r="9801" b="-829"/>
          <a:stretch/>
        </p:blipFill>
        <p:spPr>
          <a:xfrm>
            <a:off x="7982465" y="2263346"/>
            <a:ext cx="4151870" cy="446708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Oval Callout 1"/>
          <p:cNvSpPr/>
          <p:nvPr/>
        </p:nvSpPr>
        <p:spPr>
          <a:xfrm flipH="1">
            <a:off x="7456714" y="1948543"/>
            <a:ext cx="2275114" cy="1709057"/>
          </a:xfrm>
          <a:prstGeom prst="wedgeEllipseCallou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783285" y="2449128"/>
            <a:ext cx="1807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Daugavpils 12. vidusskola</a:t>
            </a:r>
            <a:endParaRPr lang="en-GB" sz="20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790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69" y="4599129"/>
            <a:ext cx="4854147" cy="1662186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lv-LV" sz="3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Eiropas Parlamenta diena skolā</a:t>
            </a:r>
          </a:p>
          <a:p>
            <a:pPr marL="0" lvl="0" indent="0">
              <a:buNone/>
            </a:pPr>
            <a:r>
              <a:rPr lang="lv-LV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Tematisks pasākums skolā</a:t>
            </a:r>
            <a:r>
              <a:rPr lang="lv-LV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kas </a:t>
            </a:r>
            <a:r>
              <a:rPr lang="lv-LV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veltīts Eiropas Parlamenta vērtībām</a:t>
            </a:r>
            <a:endParaRPr lang="en-GB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746" y="98854"/>
            <a:ext cx="6647935" cy="6647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4"/>
          <a:stretch/>
        </p:blipFill>
        <p:spPr>
          <a:xfrm>
            <a:off x="44766" y="98855"/>
            <a:ext cx="5365433" cy="388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58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891" y="0"/>
            <a:ext cx="690623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903" y="2372497"/>
            <a:ext cx="55605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 smtClean="0">
                <a:solidFill>
                  <a:schemeClr val="accent5">
                    <a:lumMod val="75000"/>
                  </a:schemeClr>
                </a:solidFill>
                <a:hlinkClick r:id="rId3"/>
              </a:rPr>
              <a:t>http://www.europarl.europa.eu/latvia/lv/jauniesiem.html</a:t>
            </a:r>
            <a:r>
              <a:rPr lang="lv-LV" sz="17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GB" sz="17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795" y="1210962"/>
            <a:ext cx="41765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Konkursa nolikums</a:t>
            </a:r>
          </a:p>
          <a:p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Papildus informācija</a:t>
            </a:r>
            <a:endParaRPr lang="en-GB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rot="8029396">
            <a:off x="9069859" y="617838"/>
            <a:ext cx="1252151" cy="51074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279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7" b="16787"/>
          <a:stretch/>
        </p:blipFill>
        <p:spPr>
          <a:xfrm>
            <a:off x="156519" y="3474306"/>
            <a:ext cx="6253418" cy="31979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1276" y="417064"/>
            <a:ext cx="63734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Atmaksāts brauciens uz Eiropas Parlamentu Strasbūrā (Francijā)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v-LV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Plenārsesijas simulācija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v-LV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EP darbs 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klātienē </a:t>
            </a:r>
            <a:endParaRPr lang="lv-LV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v-LV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Diskusija par 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visdažādākajiem </a:t>
            </a:r>
            <a:r>
              <a:rPr lang="lv-LV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Eiropas Savienības jautājumiem ar jauniešiem no visas Eiropas 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0"/>
          <a:stretch/>
        </p:blipFill>
        <p:spPr>
          <a:xfrm>
            <a:off x="6659486" y="3474306"/>
            <a:ext cx="5197393" cy="31979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2" b="5539"/>
          <a:stretch/>
        </p:blipFill>
        <p:spPr>
          <a:xfrm>
            <a:off x="6694714" y="205946"/>
            <a:ext cx="5162165" cy="315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56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19390" y="506092"/>
            <a:ext cx="4097360" cy="963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sz="3600" dirty="0" smtClean="0">
                <a:solidFill>
                  <a:schemeClr val="accent5">
                    <a:lumMod val="75000"/>
                  </a:schemeClr>
                </a:solidFill>
              </a:rPr>
              <a:t>Eiropas Parlamenta </a:t>
            </a:r>
            <a:r>
              <a:rPr lang="lv-LV" sz="3600" dirty="0" smtClean="0">
                <a:solidFill>
                  <a:schemeClr val="accent5">
                    <a:lumMod val="75000"/>
                  </a:schemeClr>
                </a:solidFill>
              </a:rPr>
              <a:t>apmeklējums</a:t>
            </a:r>
          </a:p>
          <a:p>
            <a:pPr marL="0" indent="0">
              <a:buNone/>
            </a:pPr>
            <a:r>
              <a:rPr lang="lv-LV" sz="3600" dirty="0" smtClean="0">
                <a:solidFill>
                  <a:schemeClr val="accent5">
                    <a:lumMod val="75000"/>
                  </a:schemeClr>
                </a:solidFill>
              </a:rPr>
              <a:t>Briselē vai Strasbūrā</a:t>
            </a:r>
            <a:endParaRPr lang="en-GB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37" y="2939470"/>
            <a:ext cx="5848865" cy="389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6"/>
          <a:stretch/>
        </p:blipFill>
        <p:spPr>
          <a:xfrm>
            <a:off x="4383741" y="95002"/>
            <a:ext cx="7266139" cy="2749202"/>
          </a:xfrm>
          <a:prstGeom prst="rect">
            <a:avLst/>
          </a:prstGeom>
        </p:spPr>
      </p:pic>
      <p:pic>
        <p:nvPicPr>
          <p:cNvPr id="8" name="Picture 2" descr="https://farm8.staticflickr.com/7190/14109398952_8f6f5e5de0_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702" y="2901753"/>
            <a:ext cx="5187178" cy="395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008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9"/>
          <a:stretch/>
        </p:blipFill>
        <p:spPr>
          <a:xfrm>
            <a:off x="67618" y="781720"/>
            <a:ext cx="3102704" cy="22668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057" y="781576"/>
            <a:ext cx="3146672" cy="22668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441" y="4095154"/>
            <a:ext cx="2704148" cy="24561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916" y="776067"/>
            <a:ext cx="2641825" cy="2281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7"/>
          <a:stretch/>
        </p:blipFill>
        <p:spPr>
          <a:xfrm>
            <a:off x="67618" y="4098136"/>
            <a:ext cx="3025660" cy="24532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671" y="4091355"/>
            <a:ext cx="3229377" cy="24599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29"/>
          <a:stretch/>
        </p:blipFill>
        <p:spPr>
          <a:xfrm>
            <a:off x="9165982" y="4088372"/>
            <a:ext cx="2974471" cy="24561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793" y="776067"/>
            <a:ext cx="2983059" cy="2272362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325965" y="3292652"/>
            <a:ext cx="9547758" cy="9635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3600" b="1" dirty="0" smtClean="0">
                <a:solidFill>
                  <a:schemeClr val="accent5">
                    <a:lumMod val="75000"/>
                  </a:schemeClr>
                </a:solidFill>
              </a:rPr>
              <a:t>Tikšanās ar deputātiem no Latvijas</a:t>
            </a:r>
            <a:endParaRPr lang="en-GB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512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53" y="278798"/>
            <a:ext cx="3387811" cy="845837"/>
          </a:xfrm>
        </p:spPr>
        <p:txBody>
          <a:bodyPr>
            <a:normAutofit/>
          </a:bodyPr>
          <a:lstStyle/>
          <a:p>
            <a:r>
              <a:rPr lang="lv-LV" sz="36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BRISELES VIZĪTES</a:t>
            </a:r>
            <a:endParaRPr lang="en-GB" sz="36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364" y="278798"/>
            <a:ext cx="8602020" cy="645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53" y="3268526"/>
            <a:ext cx="3116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i="1" dirty="0" smtClean="0">
                <a:solidFill>
                  <a:schemeClr val="accent5">
                    <a:lumMod val="75000"/>
                  </a:schemeClr>
                </a:solidFill>
              </a:rPr>
              <a:t>Eiropas Vēstures nams - ekskursija </a:t>
            </a:r>
            <a:endParaRPr lang="en-GB" sz="32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4" y="1043437"/>
            <a:ext cx="3298912" cy="222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4" y="4316712"/>
            <a:ext cx="3298912" cy="222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154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3" y="1397337"/>
            <a:ext cx="3812782" cy="141854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lv-LV" sz="4100" dirty="0" smtClean="0">
                <a:solidFill>
                  <a:schemeClr val="accent5">
                    <a:lumMod val="75000"/>
                  </a:schemeClr>
                </a:solidFill>
              </a:rPr>
              <a:t>Apmeklētāju centrs «</a:t>
            </a:r>
            <a:r>
              <a:rPr lang="lv-LV" sz="4100" dirty="0" err="1" smtClean="0">
                <a:solidFill>
                  <a:schemeClr val="accent5">
                    <a:lumMod val="75000"/>
                  </a:schemeClr>
                </a:solidFill>
              </a:rPr>
              <a:t>Parlamentarium</a:t>
            </a:r>
            <a:r>
              <a:rPr lang="lv-LV" sz="4100" dirty="0" smtClean="0">
                <a:solidFill>
                  <a:schemeClr val="accent5">
                    <a:lumMod val="75000"/>
                  </a:schemeClr>
                </a:solidFill>
              </a:rPr>
              <a:t>»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553" y="278798"/>
            <a:ext cx="3387811" cy="845837"/>
          </a:xfrm>
        </p:spPr>
        <p:txBody>
          <a:bodyPr>
            <a:normAutofit/>
          </a:bodyPr>
          <a:lstStyle/>
          <a:p>
            <a:r>
              <a:rPr lang="lv-LV" sz="36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BRISELES VIZĪTES</a:t>
            </a:r>
            <a:endParaRPr lang="en-GB" sz="36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3"/>
          <a:stretch/>
        </p:blipFill>
        <p:spPr>
          <a:xfrm>
            <a:off x="7354297" y="3361425"/>
            <a:ext cx="4747087" cy="34310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04"/>
          <a:stretch/>
        </p:blipFill>
        <p:spPr>
          <a:xfrm>
            <a:off x="91430" y="3368441"/>
            <a:ext cx="4366054" cy="3424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22" y="123289"/>
            <a:ext cx="5782962" cy="3145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9" r="30940"/>
          <a:stretch/>
        </p:blipFill>
        <p:spPr>
          <a:xfrm>
            <a:off x="4523385" y="3368441"/>
            <a:ext cx="2751439" cy="34240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345" y="123289"/>
            <a:ext cx="2099442" cy="314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22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Eiropas Savienības aktualitātes jauniešiem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Sagatavojis Eiropas Parlamenta Informācijas birojs Latvijā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836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Cilvēkiem atdod kontroli pār viņu datiem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776300" cy="402336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300" dirty="0" smtClean="0">
                <a:solidFill>
                  <a:schemeClr val="tx1"/>
                </a:solidFill>
              </a:rPr>
              <a:t>2018. gada pavasarī spēkā stāsties Eiropas datu reforma (iepriekšējais ES likums datēts ar 1995.gadu, kad internets bija bērnu autiņos!)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300" b="1" dirty="0">
                <a:solidFill>
                  <a:schemeClr val="tx1"/>
                </a:solidFill>
              </a:rPr>
              <a:t>G</a:t>
            </a:r>
            <a:r>
              <a:rPr lang="lv-LV" sz="1300" b="1" dirty="0" smtClean="0">
                <a:solidFill>
                  <a:schemeClr val="tx1"/>
                </a:solidFill>
              </a:rPr>
              <a:t>alvenie jaunumi: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lv-LV" sz="1300" dirty="0" smtClean="0">
                <a:solidFill>
                  <a:schemeClr val="tx1"/>
                </a:solidFill>
              </a:rPr>
              <a:t>Jāsaņem skaidra piekrišana, pirms tiek saglabāti jebkādi dati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lv-LV" sz="1300" dirty="0" smtClean="0">
                <a:solidFill>
                  <a:schemeClr val="tx1"/>
                </a:solidFill>
              </a:rPr>
              <a:t>Informācijai jābūt vienkāršā valodā un viegli izlasāmā burtu lielumā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lv-LV" sz="1300" dirty="0" smtClean="0">
                <a:solidFill>
                  <a:schemeClr val="tx1"/>
                </a:solidFill>
              </a:rPr>
              <a:t>Cilvēkam ir tiesības tikt «</a:t>
            </a:r>
            <a:r>
              <a:rPr lang="lv-LV" sz="1300" dirty="0">
                <a:solidFill>
                  <a:schemeClr val="tx1"/>
                </a:solidFill>
              </a:rPr>
              <a:t>aizmirstam» - personas dati ar vienkārša pieprasījuma palīdzību tiek dzēsti no tīmekļa vietnēm, kur tie </a:t>
            </a:r>
            <a:r>
              <a:rPr lang="lv-LV" sz="1300" dirty="0" smtClean="0">
                <a:solidFill>
                  <a:schemeClr val="tx1"/>
                </a:solidFill>
              </a:rPr>
              <a:t>«aizklīduši»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lv-LV" sz="1300" dirty="0" smtClean="0">
                <a:solidFill>
                  <a:schemeClr val="tx1"/>
                </a:solidFill>
              </a:rPr>
              <a:t>Lai bērns (13-16 gadi pēc dalībvalsts izvēles) atvērtu kontu sociālajos medijos, nepieciešama vecāku piekrišana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300" dirty="0" smtClean="0">
                <a:solidFill>
                  <a:schemeClr val="tx1"/>
                </a:solidFill>
              </a:rPr>
              <a:t>Uzņēmumiem par šo prasību pārkāpšanu – stingri sodi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lv-LV" sz="11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solidFill>
                  <a:schemeClr val="tx1"/>
                </a:solidFill>
              </a:rPr>
              <a:t>Vairāk: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solidFill>
                  <a:schemeClr val="accent2">
                    <a:lumMod val="40000"/>
                    <a:lumOff val="60000"/>
                  </a:schemeClr>
                </a:solidFill>
                <a:hlinkClick r:id="rId2"/>
              </a:rPr>
              <a:t>http://www.europarl.lv/resource/static/files/infografikadatureforma.pdf</a:t>
            </a:r>
            <a:r>
              <a:rPr lang="lv-LV" sz="11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solidFill>
                  <a:schemeClr val="accent2">
                    <a:lumMod val="40000"/>
                    <a:lumOff val="60000"/>
                  </a:schemeClr>
                </a:solidFill>
                <a:hlinkClick r:id="rId3"/>
              </a:rPr>
              <a:t>http://www.europarl.lv/lv/jaunumi/2016_/aprila_jaunumi/es_datu_reforma.html</a:t>
            </a:r>
            <a:endParaRPr lang="lv-LV" sz="11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1969304"/>
            <a:ext cx="5120640" cy="2893161"/>
          </a:xfrm>
        </p:spPr>
      </p:pic>
    </p:spTree>
    <p:extLst>
      <p:ext uri="{BB962C8B-B14F-4D97-AF65-F5344CB8AC3E}">
        <p14:creationId xmlns:p14="http://schemas.microsoft.com/office/powerpoint/2010/main" val="798472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Būtiski ierobežos plastmasas maisiņu patēriņu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1300" dirty="0" smtClean="0">
                <a:solidFill>
                  <a:schemeClr val="tx1"/>
                </a:solidFill>
              </a:rPr>
              <a:t>Vidēji viens ES iedzīvotājs gadā izmanto 198 plastmasas maisiņus</a:t>
            </a:r>
          </a:p>
          <a:p>
            <a:pPr marL="0" indent="0">
              <a:buNone/>
            </a:pPr>
            <a:r>
              <a:rPr lang="lv-LV" sz="1300" dirty="0" smtClean="0">
                <a:solidFill>
                  <a:schemeClr val="tx1"/>
                </a:solidFill>
              </a:rPr>
              <a:t>89% no tiem tiek lietoti vienu reizi, bet dabā sadalās pat simt gadu</a:t>
            </a:r>
          </a:p>
          <a:p>
            <a:pPr marL="0" indent="0">
              <a:buNone/>
            </a:pPr>
            <a:r>
              <a:rPr lang="lv-LV" sz="1300" dirty="0" smtClean="0">
                <a:solidFill>
                  <a:schemeClr val="tx1"/>
                </a:solidFill>
              </a:rPr>
              <a:t>Ja maisiņi nokļūst dabā, tos apēd dzīvnieki un putni</a:t>
            </a:r>
          </a:p>
          <a:p>
            <a:pPr marL="0" indent="0">
              <a:buNone/>
            </a:pPr>
            <a:r>
              <a:rPr lang="lv-LV" sz="1300" b="1" dirty="0" smtClean="0">
                <a:solidFill>
                  <a:schemeClr val="tx1"/>
                </a:solidFill>
              </a:rPr>
              <a:t>Valstīm jāizvēlas: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lv-LV" sz="1300" dirty="0" smtClean="0">
                <a:solidFill>
                  <a:schemeClr val="tx1"/>
                </a:solidFill>
              </a:rPr>
              <a:t>1. Nodrošināt, ka līdz 2019.gadam katrs iedzīvotājs nepatērē vairāk par 90 maisiņiem gadā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lv-LV" sz="1300" b="1" dirty="0" smtClean="0">
                <a:solidFill>
                  <a:schemeClr val="tx1"/>
                </a:solidFill>
              </a:rPr>
              <a:t>vai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lv-LV" sz="1300" dirty="0" smtClean="0">
                <a:solidFill>
                  <a:schemeClr val="tx1"/>
                </a:solidFill>
              </a:rPr>
              <a:t>2. No 2018.gada maisiņi jāpiedāvā tikai par maksu</a:t>
            </a:r>
          </a:p>
          <a:p>
            <a:pPr marL="0" indent="0">
              <a:buNone/>
            </a:pPr>
            <a:endParaRPr lang="lv-LV" sz="13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solidFill>
                  <a:schemeClr val="tx1"/>
                </a:solidFill>
              </a:rPr>
              <a:t>Vairāk: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hlinkClick r:id="rId2"/>
              </a:rPr>
              <a:t>http://www.europarl.lv/resource/static/files/maisini.jpg</a:t>
            </a:r>
            <a:r>
              <a:rPr lang="lv-LV" sz="1100" dirty="0" smtClean="0"/>
              <a:t> </a:t>
            </a:r>
            <a:r>
              <a:rPr lang="lv-LV" sz="1100" dirty="0" smtClean="0">
                <a:hlinkClick r:id="rId3"/>
              </a:rPr>
              <a:t>http://www.europarl.lv/lv/jaunumi/2015/aprilis_/press-release-2015-april-28-2.html</a:t>
            </a:r>
            <a:endParaRPr lang="lv-LV" sz="11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3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1862210"/>
            <a:ext cx="5120640" cy="3415426"/>
          </a:xfrm>
        </p:spPr>
      </p:pic>
    </p:spTree>
    <p:extLst>
      <p:ext uri="{BB962C8B-B14F-4D97-AF65-F5344CB8AC3E}">
        <p14:creationId xmlns:p14="http://schemas.microsoft.com/office/powerpoint/2010/main" val="3542130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Vieds portāls darba meklētājiem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801014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1300" dirty="0"/>
              <a:t>Jau 2018. gadā sāks darboties ES līmeņa datu bāze darba meklētājiem un piedāvātājiem</a:t>
            </a:r>
          </a:p>
          <a:p>
            <a:pPr marL="0" indent="0">
              <a:buNone/>
            </a:pPr>
            <a:r>
              <a:rPr lang="lv-LV" sz="1300" dirty="0"/>
              <a:t>Jaunais, viedais EURES portāls </a:t>
            </a:r>
            <a:r>
              <a:rPr lang="lv-LV" sz="1300" b="1" dirty="0"/>
              <a:t>automātiski salāgos </a:t>
            </a:r>
            <a:r>
              <a:rPr lang="lv-LV" sz="1300" dirty="0"/>
              <a:t>darba meklētāju CV ar piemērotiem darba </a:t>
            </a:r>
            <a:r>
              <a:rPr lang="lv-LV" sz="1300" dirty="0" smtClean="0"/>
              <a:t>piedāvājumiem</a:t>
            </a:r>
          </a:p>
          <a:p>
            <a:pPr marL="0" indent="0">
              <a:buNone/>
            </a:pPr>
            <a:r>
              <a:rPr lang="lv-LV" sz="1300" dirty="0" smtClean="0"/>
              <a:t>Portālā </a:t>
            </a:r>
            <a:r>
              <a:rPr lang="lv-LV" sz="1300" dirty="0"/>
              <a:t>tiks publicēti visi darba piedāvājumi, ko publicēs ES dalībvalstu sabiedriskie nodarbinātības dienesti, kā arī tam </a:t>
            </a:r>
            <a:r>
              <a:rPr lang="en-GB" sz="1300" dirty="0" err="1"/>
              <a:t>varē</a:t>
            </a:r>
            <a:r>
              <a:rPr lang="lv-LV" sz="1300" dirty="0"/>
              <a:t>s</a:t>
            </a:r>
            <a:r>
              <a:rPr lang="en-GB" sz="1300" dirty="0"/>
              <a:t> </a:t>
            </a:r>
            <a:r>
              <a:rPr lang="en-GB" sz="1300" dirty="0" err="1"/>
              <a:t>pieteikties</a:t>
            </a:r>
            <a:r>
              <a:rPr lang="en-GB" sz="1300" dirty="0"/>
              <a:t> </a:t>
            </a:r>
            <a:r>
              <a:rPr lang="en-GB" sz="1300" dirty="0" err="1"/>
              <a:t>privātas</a:t>
            </a:r>
            <a:r>
              <a:rPr lang="en-GB" sz="1300" dirty="0"/>
              <a:t> </a:t>
            </a:r>
            <a:r>
              <a:rPr lang="en-GB" sz="1300" dirty="0" err="1"/>
              <a:t>organizācijas</a:t>
            </a:r>
            <a:endParaRPr lang="lv-LV" sz="1300" dirty="0"/>
          </a:p>
          <a:p>
            <a:pPr marL="0" indent="0">
              <a:buNone/>
            </a:pPr>
            <a:r>
              <a:rPr lang="lv-LV" sz="1300" dirty="0"/>
              <a:t>Saskaņā ar uzlaboto Eiropas likumu, vairāk uzmanības tiks pievērsts pārrobežu reģioniem un jauniešiem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sz="1300" dirty="0"/>
          </a:p>
          <a:p>
            <a:pPr marL="0" indent="0">
              <a:buNone/>
            </a:pPr>
            <a:r>
              <a:rPr lang="lv-LV" sz="1100" dirty="0" smtClean="0"/>
              <a:t>Vairāk: </a:t>
            </a:r>
            <a:r>
              <a:rPr lang="lv-LV" sz="1100" dirty="0" smtClean="0">
                <a:hlinkClick r:id="rId2"/>
              </a:rPr>
              <a:t>http://www.europarl.lv/lv/jaunumi/2016_/februara_jaunumi/platforma_darba_mekletajiem.html</a:t>
            </a:r>
            <a:endParaRPr lang="lv-LV" sz="1100" dirty="0" smtClean="0"/>
          </a:p>
          <a:p>
            <a:pPr marL="0" indent="0">
              <a:buNone/>
            </a:pPr>
            <a:endParaRPr lang="lv-LV" sz="1300" dirty="0" smtClean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1845734"/>
            <a:ext cx="5122679" cy="3797185"/>
          </a:xfrm>
        </p:spPr>
      </p:pic>
    </p:spTree>
    <p:extLst>
      <p:ext uri="{BB962C8B-B14F-4D97-AF65-F5344CB8AC3E}">
        <p14:creationId xmlns:p14="http://schemas.microsoft.com/office/powerpoint/2010/main" val="133817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Roboti: taps Eiropas likums?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2014</a:t>
            </a:r>
            <a:r>
              <a:rPr lang="lv-LV" sz="1300" dirty="0" smtClean="0">
                <a:solidFill>
                  <a:schemeClr val="tx1"/>
                </a:solidFill>
              </a:rPr>
              <a:t>. gadā </a:t>
            </a:r>
            <a:r>
              <a:rPr lang="lv-LV" sz="1300" dirty="0">
                <a:solidFill>
                  <a:schemeClr val="tx1"/>
                </a:solidFill>
              </a:rPr>
              <a:t>robotu pārdošana pieauga par 29% </a:t>
            </a: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Kurš atbildīgs par robotu, piemēram, autonomo automašīnu izraisītajiem negadījumiem?</a:t>
            </a: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Vai mazāk aizsargātas personas netiek maldinātas, ka roboti ir spējīgi just emocijas?</a:t>
            </a: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Kāda ir robotu ietekme uz darbaspēku?</a:t>
            </a: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Eiropas Parlamenta deputāti prasa Eiropas Komisijai izstrādāt Eiropas mēroga noteikumus</a:t>
            </a:r>
          </a:p>
          <a:p>
            <a:pPr marL="0" indent="0">
              <a:buNone/>
            </a:pPr>
            <a:endParaRPr lang="lv-LV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>
                <a:solidFill>
                  <a:schemeClr val="tx1"/>
                </a:solidFill>
              </a:rPr>
              <a:t>Vairāk: </a:t>
            </a:r>
            <a:endParaRPr lang="lv-LV" sz="11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hlinkClick r:id="rId2"/>
              </a:rPr>
              <a:t>http</a:t>
            </a:r>
            <a:r>
              <a:rPr lang="lv-LV" sz="1100" dirty="0">
                <a:hlinkClick r:id="rId2"/>
              </a:rPr>
              <a:t>://</a:t>
            </a:r>
            <a:r>
              <a:rPr lang="lv-LV" sz="1100" dirty="0" smtClean="0">
                <a:hlinkClick r:id="rId2"/>
              </a:rPr>
              <a:t>www.europarl.lv/lv/jaunumi/2017/febr_jaunumi/roboti-un-m-ksl-gais-intelekts-ep-deput-ti-prasa-es-m-roga-noteikumus-par-atbild-bu.html</a:t>
            </a:r>
            <a:endParaRPr lang="lv-LV" sz="1100" dirty="0" smtClean="0"/>
          </a:p>
          <a:p>
            <a:pPr marL="0" indent="0">
              <a:buNone/>
            </a:pPr>
            <a:endParaRPr lang="en-GB" sz="11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9" y="1845734"/>
            <a:ext cx="5120642" cy="3415427"/>
          </a:xfrm>
        </p:spPr>
      </p:pic>
    </p:spTree>
    <p:extLst>
      <p:ext uri="{BB962C8B-B14F-4D97-AF65-F5344CB8AC3E}">
        <p14:creationId xmlns:p14="http://schemas.microsoft.com/office/powerpoint/2010/main" val="1085004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Visā Eiropā ierobežos trans-taukskābes?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Augsts trans-taukskābju (TTS) līmenis ir fasētos maizes izstrādājumos, kūkās, cepumos, vafelēs, mikroviļņu popkornā, margarīnā u.tml., piemēram, 40-50 grami 100 gramos </a:t>
            </a:r>
            <a:r>
              <a:rPr lang="en-GB" sz="1300" dirty="0" err="1">
                <a:solidFill>
                  <a:schemeClr val="tx1"/>
                </a:solidFill>
              </a:rPr>
              <a:t>tauku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dažādos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cepumos</a:t>
            </a:r>
            <a:r>
              <a:rPr lang="en-GB" sz="1300" dirty="0">
                <a:solidFill>
                  <a:schemeClr val="tx1"/>
                </a:solidFill>
              </a:rPr>
              <a:t> un </a:t>
            </a:r>
            <a:r>
              <a:rPr lang="en-GB" sz="1300" dirty="0" err="1">
                <a:solidFill>
                  <a:schemeClr val="tx1"/>
                </a:solidFill>
              </a:rPr>
              <a:t>popkornos</a:t>
            </a:r>
            <a:endParaRPr lang="lv-LV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Tās var palielināt </a:t>
            </a:r>
            <a:r>
              <a:rPr lang="en-GB" sz="1300" dirty="0" err="1">
                <a:solidFill>
                  <a:schemeClr val="tx1"/>
                </a:solidFill>
              </a:rPr>
              <a:t>sirds</a:t>
            </a:r>
            <a:r>
              <a:rPr lang="en-GB" sz="1300" dirty="0">
                <a:solidFill>
                  <a:schemeClr val="tx1"/>
                </a:solidFill>
              </a:rPr>
              <a:t> un </a:t>
            </a:r>
            <a:r>
              <a:rPr lang="en-GB" sz="1300" dirty="0" err="1">
                <a:solidFill>
                  <a:schemeClr val="tx1"/>
                </a:solidFill>
              </a:rPr>
              <a:t>asinsvadu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slimību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neauglības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Alcheimera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diabēta</a:t>
            </a:r>
            <a:r>
              <a:rPr lang="en-GB" sz="1300" dirty="0">
                <a:solidFill>
                  <a:schemeClr val="tx1"/>
                </a:solidFill>
              </a:rPr>
              <a:t> un </a:t>
            </a:r>
            <a:r>
              <a:rPr lang="en-GB" sz="1300" dirty="0" err="1">
                <a:solidFill>
                  <a:schemeClr val="tx1"/>
                </a:solidFill>
              </a:rPr>
              <a:t>aptaukošanās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risku</a:t>
            </a:r>
            <a:endParaRPr lang="lv-LV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v-LV" sz="1300" b="1" dirty="0">
                <a:solidFill>
                  <a:schemeClr val="tx1"/>
                </a:solidFill>
              </a:rPr>
              <a:t>Latvija – viena no ES valstīm, kas ierobežo TTS </a:t>
            </a:r>
            <a:r>
              <a:rPr lang="lv-LV" sz="1300" dirty="0">
                <a:solidFill>
                  <a:schemeClr val="tx1"/>
                </a:solidFill>
              </a:rPr>
              <a:t>– no 2018.gada jūnija 100 gramos kopējā tauku daudzuma TTS nevarēs pārsniegt divus gramus</a:t>
            </a: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Eiropas Parlaments: līdzīgi ierobežojumi vajadzīgi visā ES</a:t>
            </a:r>
          </a:p>
          <a:p>
            <a:pPr marL="0" indent="0">
              <a:buNone/>
            </a:pPr>
            <a:endParaRPr lang="lv-LV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>
                <a:solidFill>
                  <a:schemeClr val="tx1"/>
                </a:solidFill>
              </a:rPr>
              <a:t>Vairāk: 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>
                <a:hlinkClick r:id="rId2"/>
              </a:rPr>
              <a:t>http://www.europarl.lv/lv/jaunumi/2016_/oktobris_jaunumi/ep-deput-ti-prasa-es-l-me-a-ierobe-ojumus-r-pnieciskaj-m-trans-tauksk-b-m-p-rtik-.html</a:t>
            </a:r>
            <a:endParaRPr lang="lv-LV" sz="1100" dirty="0"/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9" y="1845734"/>
            <a:ext cx="5120642" cy="3420429"/>
          </a:xfrm>
        </p:spPr>
      </p:pic>
    </p:spTree>
    <p:extLst>
      <p:ext uri="{BB962C8B-B14F-4D97-AF65-F5344CB8AC3E}">
        <p14:creationId xmlns:p14="http://schemas.microsoft.com/office/powerpoint/2010/main" val="1415239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Uz enerģijas dzērieniem aizliegts reklamēt modrību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68% pusaudžu un 18% bērnu regulāri lieto enerģijas dzērienus</a:t>
            </a: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Tas var </a:t>
            </a:r>
            <a:r>
              <a:rPr lang="en-GB" sz="1300" dirty="0" err="1">
                <a:solidFill>
                  <a:schemeClr val="tx1"/>
                </a:solidFill>
              </a:rPr>
              <a:t>var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izraisīt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galvassāpes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bezmiegu</a:t>
            </a:r>
            <a:r>
              <a:rPr lang="en-GB" sz="1300" dirty="0">
                <a:solidFill>
                  <a:schemeClr val="tx1"/>
                </a:solidFill>
              </a:rPr>
              <a:t> un </a:t>
            </a:r>
            <a:r>
              <a:rPr lang="en-GB" sz="1300" dirty="0" err="1">
                <a:solidFill>
                  <a:schemeClr val="tx1"/>
                </a:solidFill>
              </a:rPr>
              <a:t>uzvedības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problēmas</a:t>
            </a:r>
            <a:endParaRPr lang="lv-LV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v-LV" sz="1300" b="1" dirty="0">
                <a:solidFill>
                  <a:schemeClr val="tx1"/>
                </a:solidFill>
              </a:rPr>
              <a:t>Eiropas Parlaments nobloķēja </a:t>
            </a:r>
            <a:r>
              <a:rPr lang="lv-LV" sz="1300" dirty="0">
                <a:solidFill>
                  <a:schemeClr val="tx1"/>
                </a:solidFill>
              </a:rPr>
              <a:t>Eiropas Komisijas plānu atļaut apgalvojumus, ka saldināti un enerģijas dzērieni ar kofeīnu palīdz uzlabot modrību un koncentrēšanās spēju – tas var veicināt cukura patēriņu pusaudžu vidū</a:t>
            </a:r>
          </a:p>
          <a:p>
            <a:pPr marL="0" indent="0">
              <a:buNone/>
            </a:pPr>
            <a:r>
              <a:rPr lang="lv-LV" sz="1300" dirty="0">
                <a:solidFill>
                  <a:schemeClr val="tx1"/>
                </a:solidFill>
              </a:rPr>
              <a:t>Eiropas Parlaments aicina dalībvalstis apsvērt noteikumus par produktu ar augstu kofeīna saturu pārdošanu bērniem un pusaudžiem</a:t>
            </a:r>
          </a:p>
          <a:p>
            <a:pPr marL="0" indent="0">
              <a:buNone/>
            </a:pPr>
            <a:endParaRPr lang="lv-LV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solidFill>
                  <a:schemeClr val="tx1"/>
                </a:solidFill>
              </a:rPr>
              <a:t>Vairāk: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100" dirty="0" smtClean="0">
                <a:hlinkClick r:id="rId2"/>
              </a:rPr>
              <a:t>http://www.europarl.lv/lv/jaunumi/2016_/julijs_jaunumi/energydzerieni.html</a:t>
            </a:r>
            <a:endParaRPr lang="lv-LV" sz="1100" dirty="0" smtClean="0"/>
          </a:p>
          <a:p>
            <a:pPr marL="0" indent="0">
              <a:buNone/>
            </a:pPr>
            <a:endParaRPr lang="en-GB" sz="11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9" y="1845734"/>
            <a:ext cx="5120642" cy="3189908"/>
          </a:xfrm>
        </p:spPr>
      </p:pic>
    </p:spTree>
    <p:extLst>
      <p:ext uri="{BB962C8B-B14F-4D97-AF65-F5344CB8AC3E}">
        <p14:creationId xmlns:p14="http://schemas.microsoft.com/office/powerpoint/2010/main" val="1289367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Vai zināji, ka: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v-LV" sz="1800" dirty="0" smtClean="0">
                <a:solidFill>
                  <a:schemeClr val="tx1"/>
                </a:solidFill>
              </a:rPr>
              <a:t>Eiropas Savienības likumus </a:t>
            </a:r>
            <a:r>
              <a:rPr lang="lv-LV" sz="1800" b="1" dirty="0" smtClean="0">
                <a:solidFill>
                  <a:schemeClr val="tx1"/>
                </a:solidFill>
              </a:rPr>
              <a:t>izstrādā</a:t>
            </a:r>
            <a:r>
              <a:rPr lang="lv-LV" sz="1800" dirty="0" smtClean="0">
                <a:solidFill>
                  <a:schemeClr val="tx1"/>
                </a:solidFill>
              </a:rPr>
              <a:t> Eiropas Komisija</a:t>
            </a:r>
          </a:p>
          <a:p>
            <a:pPr marL="0" indent="0">
              <a:buNone/>
            </a:pPr>
            <a:r>
              <a:rPr lang="lv-LV" sz="1800" dirty="0" smtClean="0">
                <a:solidFill>
                  <a:schemeClr val="tx1"/>
                </a:solidFill>
              </a:rPr>
              <a:t>Latvijas komisārs – Valdis Dombrovskis</a:t>
            </a:r>
          </a:p>
          <a:p>
            <a:pPr marL="0" indent="0">
              <a:buNone/>
            </a:pPr>
            <a:r>
              <a:rPr lang="lv-LV" sz="1800" dirty="0" smtClean="0">
                <a:solidFill>
                  <a:schemeClr val="tx1"/>
                </a:solidFill>
              </a:rPr>
              <a:t>ES likumus kopīgi </a:t>
            </a:r>
            <a:r>
              <a:rPr lang="lv-LV" sz="1800" b="1" dirty="0" smtClean="0">
                <a:solidFill>
                  <a:schemeClr val="tx1"/>
                </a:solidFill>
              </a:rPr>
              <a:t>pieņem</a:t>
            </a:r>
            <a:r>
              <a:rPr lang="lv-LV" sz="1800" dirty="0" smtClean="0">
                <a:solidFill>
                  <a:schemeClr val="tx1"/>
                </a:solidFill>
              </a:rPr>
              <a:t> Eiropas Parlaments un ES Padome, pārstāvot pilsoņu un valstu intereses</a:t>
            </a:r>
          </a:p>
          <a:p>
            <a:pPr marL="0" indent="0">
              <a:buNone/>
            </a:pPr>
            <a:r>
              <a:rPr lang="lv-LV" sz="1800" dirty="0" smtClean="0">
                <a:solidFill>
                  <a:schemeClr val="tx1"/>
                </a:solidFill>
              </a:rPr>
              <a:t>EP ir 751 deputāts, no tiem astoņi – no Latvijas: Iveta Grigule, Sandra Kalniete, Krišjānis Kariņš, Andrejs Mamikins, Artis Pabriks, Inese </a:t>
            </a:r>
            <a:r>
              <a:rPr lang="lv-LV" sz="1800" dirty="0" err="1" smtClean="0">
                <a:solidFill>
                  <a:schemeClr val="tx1"/>
                </a:solidFill>
              </a:rPr>
              <a:t>Vaidere</a:t>
            </a:r>
            <a:r>
              <a:rPr lang="lv-LV" sz="1800" dirty="0" smtClean="0">
                <a:solidFill>
                  <a:schemeClr val="tx1"/>
                </a:solidFill>
              </a:rPr>
              <a:t>, Roberts Zīle un Tatjana Ždanoka</a:t>
            </a:r>
          </a:p>
          <a:p>
            <a:pPr marL="0" indent="0">
              <a:buNone/>
            </a:pPr>
            <a:r>
              <a:rPr lang="lv-LV" sz="1800" dirty="0" smtClean="0">
                <a:solidFill>
                  <a:schemeClr val="tx1"/>
                </a:solidFill>
              </a:rPr>
              <a:t>ES Padomē lēmumus pieņem dalībvalstu, arī Latvijas ministri</a:t>
            </a:r>
          </a:p>
          <a:p>
            <a:pPr marL="0" indent="0">
              <a:buNone/>
            </a:pPr>
            <a:r>
              <a:rPr lang="lv-LV" sz="1800" dirty="0" smtClean="0">
                <a:solidFill>
                  <a:schemeClr val="tx1"/>
                </a:solidFill>
              </a:rPr>
              <a:t>Līdz pat </a:t>
            </a:r>
            <a:r>
              <a:rPr lang="lv-LV" sz="1800" b="1" dirty="0" smtClean="0">
                <a:solidFill>
                  <a:schemeClr val="tx1"/>
                </a:solidFill>
              </a:rPr>
              <a:t>80% Latvijas likumu </a:t>
            </a:r>
            <a:r>
              <a:rPr lang="lv-LV" sz="1800" dirty="0" smtClean="0">
                <a:solidFill>
                  <a:schemeClr val="tx1"/>
                </a:solidFill>
              </a:rPr>
              <a:t>ir balstīti ES lēmumos</a:t>
            </a:r>
          </a:p>
          <a:p>
            <a:pPr marL="0" indent="0">
              <a:buNone/>
            </a:pPr>
            <a:r>
              <a:rPr lang="lv-LV" sz="1800" dirty="0" smtClean="0">
                <a:solidFill>
                  <a:schemeClr val="tx1"/>
                </a:solidFill>
              </a:rPr>
              <a:t>Eiropas Savienībā ir 24 oficiālās valodas</a:t>
            </a:r>
            <a:endParaRPr lang="en-GB" sz="18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555" y="1845734"/>
            <a:ext cx="4937125" cy="3088521"/>
          </a:xfrm>
        </p:spPr>
      </p:pic>
    </p:spTree>
    <p:extLst>
      <p:ext uri="{BB962C8B-B14F-4D97-AF65-F5344CB8AC3E}">
        <p14:creationId xmlns:p14="http://schemas.microsoft.com/office/powerpoint/2010/main" val="3295280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3" name="Picture 2" descr="EP Signature RGB_L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208" y="0"/>
            <a:ext cx="4821727" cy="20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09785" y="3985353"/>
            <a:ext cx="7129463" cy="233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lv-LV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4"/>
              </a:rPr>
              <a:t>www.</a:t>
            </a:r>
            <a:r>
              <a:rPr lang="en-GB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4"/>
              </a:rPr>
              <a:t>europarl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4"/>
              </a:rPr>
              <a:t>.</a:t>
            </a:r>
            <a:r>
              <a:rPr lang="lv-LV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4"/>
              </a:rPr>
              <a:t>lv</a:t>
            </a:r>
            <a:r>
              <a:rPr lang="lv-LV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GB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endParaRPr lang="en-GB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lv-LV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</a:t>
            </a:r>
            <a:r>
              <a:rPr lang="en-GB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acebook.com</a:t>
            </a:r>
            <a:r>
              <a:rPr lang="lv-LV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/Eiroparlaments </a:t>
            </a:r>
            <a:endParaRPr lang="lv-LV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lv-LV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twitter.com/</a:t>
            </a:r>
            <a:r>
              <a:rPr lang="lv-LV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EP_Riga</a:t>
            </a:r>
            <a:r>
              <a:rPr lang="lv-LV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lv-LV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</a:t>
            </a:r>
            <a:r>
              <a:rPr lang="en-GB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raugiem.lv/</a:t>
            </a:r>
            <a:r>
              <a:rPr lang="lv-LV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</a:t>
            </a:r>
            <a:r>
              <a:rPr lang="en-GB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uroparl</a:t>
            </a:r>
            <a:r>
              <a:rPr lang="lv-LV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endParaRPr lang="en-GB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6" descr="twitter-bird-callou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41" y="4788454"/>
            <a:ext cx="451869" cy="36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draugiem_ba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34" y="5200559"/>
            <a:ext cx="409007" cy="397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Facebook-logo-1817834_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9" r="17108"/>
          <a:stretch>
            <a:fillRect/>
          </a:stretch>
        </p:blipFill>
        <p:spPr bwMode="auto">
          <a:xfrm>
            <a:off x="640129" y="4398595"/>
            <a:ext cx="366916" cy="34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4" y="3838973"/>
            <a:ext cx="689994" cy="559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84037" y="2199376"/>
            <a:ext cx="5529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Jolanta Bogustova </a:t>
            </a:r>
            <a:br>
              <a:rPr lang="lv-LV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1600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9"/>
              </a:rPr>
              <a:t>jolanta.bogustova@ep.europa.eu</a:t>
            </a:r>
            <a:r>
              <a:rPr lang="lv-LV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929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3.xml><?xml version="1.0" encoding="utf-8"?>
<a:theme xmlns:a="http://schemas.openxmlformats.org/drawingml/2006/main" name="12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852</Words>
  <Application>Microsoft Office PowerPoint</Application>
  <PresentationFormat>Widescreen</PresentationFormat>
  <Paragraphs>105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Retrospect</vt:lpstr>
      <vt:lpstr>12_Default Design</vt:lpstr>
      <vt:lpstr>Eiropas Parlaments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BRISELES VIZĪTES</vt:lpstr>
      <vt:lpstr>BRISELES VIZĪTES</vt:lpstr>
      <vt:lpstr>Eiropas Savienības aktualitātes jauniešiem</vt:lpstr>
      <vt:lpstr>Cilvēkiem atdod kontroli pār viņu datiem</vt:lpstr>
      <vt:lpstr>Būtiski ierobežos plastmasas maisiņu patēriņu</vt:lpstr>
      <vt:lpstr>Vieds portāls darba meklētājiem</vt:lpstr>
      <vt:lpstr>Roboti: taps Eiropas likums?</vt:lpstr>
      <vt:lpstr>Visā Eiropā ierobežos trans-taukskābes?</vt:lpstr>
      <vt:lpstr>Uz enerģijas dzērieniem aizliegts reklamēt modrību</vt:lpstr>
      <vt:lpstr>Vai zināji, ka:</vt:lpstr>
      <vt:lpstr>PowerPoint Presentation</vt:lpstr>
    </vt:vector>
  </TitlesOfParts>
  <Company>European Parliament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LEGZDIŅA Dārta</dc:creator>
  <cp:lastModifiedBy>BOGUSTOVA Jolanta</cp:lastModifiedBy>
  <cp:revision>28</cp:revision>
  <dcterms:created xsi:type="dcterms:W3CDTF">2017-11-30T09:50:43Z</dcterms:created>
  <dcterms:modified xsi:type="dcterms:W3CDTF">2017-12-04T08:23:36Z</dcterms:modified>
</cp:coreProperties>
</file>